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y="6858000" cx="9144000"/>
  <p:notesSz cx="6858000" cy="9144000"/>
  <p:embeddedFontLst>
    <p:embeddedFont>
      <p:font typeface="Nunito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Oswald"/>
      <p:regular r:id="rId39"/>
      <p:bold r:id="rId40"/>
    </p:embeddedFont>
    <p:embeddedFont>
      <p:font typeface="Open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swald-bold.fntdata"/><Relationship Id="rId20" Type="http://schemas.openxmlformats.org/officeDocument/2006/relationships/slide" Target="slides/slide16.xml"/><Relationship Id="rId42" Type="http://schemas.openxmlformats.org/officeDocument/2006/relationships/font" Target="fonts/OpenSans-bold.fntdata"/><Relationship Id="rId41" Type="http://schemas.openxmlformats.org/officeDocument/2006/relationships/font" Target="fonts/OpenSans-regular.fntdata"/><Relationship Id="rId22" Type="http://schemas.openxmlformats.org/officeDocument/2006/relationships/slide" Target="slides/slide18.xml"/><Relationship Id="rId44" Type="http://schemas.openxmlformats.org/officeDocument/2006/relationships/font" Target="fonts/OpenSans-boldItalic.fntdata"/><Relationship Id="rId21" Type="http://schemas.openxmlformats.org/officeDocument/2006/relationships/slide" Target="slides/slide17.xml"/><Relationship Id="rId43" Type="http://schemas.openxmlformats.org/officeDocument/2006/relationships/font" Target="fonts/OpenSans-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unito-regular.fntdata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Nunito-italic.fntdata"/><Relationship Id="rId10" Type="http://schemas.openxmlformats.org/officeDocument/2006/relationships/slide" Target="slides/slide6.xml"/><Relationship Id="rId32" Type="http://schemas.openxmlformats.org/officeDocument/2006/relationships/font" Target="fonts/Nunito-bold.fntdata"/><Relationship Id="rId13" Type="http://schemas.openxmlformats.org/officeDocument/2006/relationships/slide" Target="slides/slide9.xml"/><Relationship Id="rId35" Type="http://schemas.openxmlformats.org/officeDocument/2006/relationships/font" Target="fonts/Lato-regular.fntdata"/><Relationship Id="rId12" Type="http://schemas.openxmlformats.org/officeDocument/2006/relationships/slide" Target="slides/slide8.xml"/><Relationship Id="rId34" Type="http://schemas.openxmlformats.org/officeDocument/2006/relationships/font" Target="fonts/Nunito-boldItalic.fntdata"/><Relationship Id="rId15" Type="http://schemas.openxmlformats.org/officeDocument/2006/relationships/slide" Target="slides/slide11.xml"/><Relationship Id="rId37" Type="http://schemas.openxmlformats.org/officeDocument/2006/relationships/font" Target="fonts/Lato-italic.fntdata"/><Relationship Id="rId14" Type="http://schemas.openxmlformats.org/officeDocument/2006/relationships/slide" Target="slides/slide10.xml"/><Relationship Id="rId36" Type="http://schemas.openxmlformats.org/officeDocument/2006/relationships/font" Target="fonts/Lato-bold.fntdata"/><Relationship Id="rId17" Type="http://schemas.openxmlformats.org/officeDocument/2006/relationships/slide" Target="slides/slide13.xml"/><Relationship Id="rId39" Type="http://schemas.openxmlformats.org/officeDocument/2006/relationships/font" Target="fonts/Oswald-regular.fntdata"/><Relationship Id="rId16" Type="http://schemas.openxmlformats.org/officeDocument/2006/relationships/slide" Target="slides/slide12.xml"/><Relationship Id="rId38" Type="http://schemas.openxmlformats.org/officeDocument/2006/relationships/font" Target="fonts/Lato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12516" lvl="1" marL="9142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333" lvl="2" marL="182843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151" lvl="3" marL="274265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967" lvl="4" marL="36568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786" lvl="5" marL="45710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603" lvl="6" marL="548530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19" lvl="7" marL="639952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237" lvl="8" marL="731373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12516" lvl="1" marL="9142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333" lvl="2" marL="182843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151" lvl="3" marL="274265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967" lvl="4" marL="36568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786" lvl="5" marL="45710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603" lvl="6" marL="548530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19" lvl="7" marL="639952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237" lvl="8" marL="731373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12516" lvl="1" marL="91421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333" lvl="2" marL="182843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151" lvl="3" marL="274265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967" lvl="4" marL="365686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786" lvl="5" marL="457108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603" lvl="6" marL="548530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19" lvl="7" marL="639952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237" lvl="8" marL="731373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:notes"/>
          <p:cNvSpPr/>
          <p:nvPr>
            <p:ph idx="2" type="sldImg"/>
          </p:nvPr>
        </p:nvSpPr>
        <p:spPr>
          <a:xfrm>
            <a:off x="-14222394" y="-11796713"/>
            <a:ext cx="166194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44" name="Google Shape;44;p4:notes"/>
          <p:cNvSpPr txBox="1"/>
          <p:nvPr>
            <p:ph idx="1" type="body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Jamie</a:t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Ian</a:t>
            </a:r>
            <a:endParaRPr/>
          </a:p>
        </p:txBody>
      </p:sp>
      <p:sp>
        <p:nvSpPr>
          <p:cNvPr id="130" name="Google Shape;130;p30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66096da2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66096da26_0_97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1c5e55fea_0_43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1c5e55fe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Ian</a:t>
            </a:r>
            <a:endParaRPr/>
          </a:p>
        </p:txBody>
      </p:sp>
      <p:sp>
        <p:nvSpPr>
          <p:cNvPr id="165" name="Google Shape;165;g81c5e55fea_0_4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81c5e55fea_8_0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81c5e55fea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Jamie</a:t>
            </a:r>
            <a:endParaRPr/>
          </a:p>
        </p:txBody>
      </p:sp>
      <p:sp>
        <p:nvSpPr>
          <p:cNvPr id="173" name="Google Shape;173;g81c5e55fea_8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81c5e55fea_0_49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81c5e55fea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81c5e55fea_0_4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1c5e55fea_8_5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1c5e55fea_8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Jamie</a:t>
            </a:r>
            <a:endParaRPr/>
          </a:p>
        </p:txBody>
      </p:sp>
      <p:sp>
        <p:nvSpPr>
          <p:cNvPr id="189" name="Google Shape;189;g81c5e55fea_8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1c5e55fea_0_54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1c5e55fe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81c5e55fea_0_5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81c5e55fea_4_2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81c5e55fea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Jamie - economic well being (income)</a:t>
            </a:r>
            <a:endParaRPr/>
          </a:p>
        </p:txBody>
      </p:sp>
      <p:sp>
        <p:nvSpPr>
          <p:cNvPr id="205" name="Google Shape;205;g81c5e55fea_4_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1c5e55fea_2_0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1c5e55fe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Laura - health outcome (obesity)</a:t>
            </a:r>
            <a:endParaRPr/>
          </a:p>
        </p:txBody>
      </p:sp>
      <p:sp>
        <p:nvSpPr>
          <p:cNvPr id="214" name="Google Shape;214;g81c5e55fea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1c5e55fea_2_6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1c5e55fea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Laura</a:t>
            </a:r>
            <a:endParaRPr/>
          </a:p>
        </p:txBody>
      </p:sp>
      <p:sp>
        <p:nvSpPr>
          <p:cNvPr id="222" name="Google Shape;222;g81c5e55fea_2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66096da26_0_40:notes"/>
          <p:cNvSpPr/>
          <p:nvPr>
            <p:ph idx="2" type="sldImg"/>
          </p:nvPr>
        </p:nvSpPr>
        <p:spPr>
          <a:xfrm>
            <a:off x="-14222394" y="-11796713"/>
            <a:ext cx="166194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54" name="Google Shape;54;g366096da26_0_40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Jamie</a:t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1c5e55fea_2_13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81c5e55fea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Laura</a:t>
            </a:r>
            <a:endParaRPr/>
          </a:p>
        </p:txBody>
      </p:sp>
      <p:sp>
        <p:nvSpPr>
          <p:cNvPr id="231" name="Google Shape;231;g81c5e55fea_2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1c5e55fea_2_20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1c5e55fea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Laura</a:t>
            </a:r>
            <a:endParaRPr/>
          </a:p>
        </p:txBody>
      </p:sp>
      <p:sp>
        <p:nvSpPr>
          <p:cNvPr id="240" name="Google Shape;240;g81c5e55fea_2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81c5e55fea_2_27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81c5e55fea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Laura</a:t>
            </a:r>
            <a:endParaRPr/>
          </a:p>
        </p:txBody>
      </p:sp>
      <p:sp>
        <p:nvSpPr>
          <p:cNvPr id="249" name="Google Shape;249;g81c5e55fea_2_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81c5e55fea_13_0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81c5e55fea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81c5e55fea_13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81c5e55fea_0_69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81c5e55fe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81c5e55fea_0_6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81c5e55fea_0_62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81c5e55fe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81c5e55fea_0_6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45c72a5b7_0_145:notes"/>
          <p:cNvSpPr/>
          <p:nvPr>
            <p:ph idx="2" type="sldImg"/>
          </p:nvPr>
        </p:nvSpPr>
        <p:spPr>
          <a:xfrm>
            <a:off x="-14222394" y="-11796713"/>
            <a:ext cx="166194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81" name="Google Shape;281;g545c72a5b7_0_145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Jamie</a:t>
            </a:r>
            <a:endParaRPr/>
          </a:p>
        </p:txBody>
      </p:sp>
      <p:sp>
        <p:nvSpPr>
          <p:cNvPr id="68" name="Google Shape;68;p6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1c5e55fea_0_2:notes"/>
          <p:cNvSpPr/>
          <p:nvPr>
            <p:ph idx="2" type="sldImg"/>
          </p:nvPr>
        </p:nvSpPr>
        <p:spPr>
          <a:xfrm>
            <a:off x="1178719" y="684893"/>
            <a:ext cx="4500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81c5e55fe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Ian</a:t>
            </a:r>
            <a:endParaRPr/>
          </a:p>
        </p:txBody>
      </p:sp>
      <p:sp>
        <p:nvSpPr>
          <p:cNvPr id="80" name="Google Shape;80;g81c5e55fea_0_2:notes"/>
          <p:cNvSpPr txBox="1"/>
          <p:nvPr>
            <p:ph idx="12" type="sldNum"/>
          </p:nvPr>
        </p:nvSpPr>
        <p:spPr>
          <a:xfrm>
            <a:off x="3884613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45c72a5b7_0_85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45c72a5b7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Ian</a:t>
            </a:r>
            <a:endParaRPr/>
          </a:p>
        </p:txBody>
      </p:sp>
      <p:sp>
        <p:nvSpPr>
          <p:cNvPr id="88" name="Google Shape;88;g545c72a5b7_0_8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45c72a5b7_0_33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45c72a5b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Ian</a:t>
            </a:r>
            <a:endParaRPr/>
          </a:p>
        </p:txBody>
      </p:sp>
      <p:sp>
        <p:nvSpPr>
          <p:cNvPr id="96" name="Google Shape;96;g545c72a5b7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45c72a5b7_0_98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45c72a5b7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Ian</a:t>
            </a:r>
            <a:endParaRPr/>
          </a:p>
        </p:txBody>
      </p:sp>
      <p:sp>
        <p:nvSpPr>
          <p:cNvPr id="106" name="Google Shape;106;g545c72a5b7_0_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45c72a5b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Ian</a:t>
            </a:r>
            <a:endParaRPr/>
          </a:p>
        </p:txBody>
      </p:sp>
      <p:sp>
        <p:nvSpPr>
          <p:cNvPr id="113" name="Google Shape;113;g545c72a5b7_0_5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66096da26_0_55:notes"/>
          <p:cNvSpPr/>
          <p:nvPr>
            <p:ph idx="2" type="sldImg"/>
          </p:nvPr>
        </p:nvSpPr>
        <p:spPr>
          <a:xfrm>
            <a:off x="1142405" y="685800"/>
            <a:ext cx="457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66096da2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Ian</a:t>
            </a:r>
            <a:endParaRPr/>
          </a:p>
        </p:txBody>
      </p:sp>
      <p:sp>
        <p:nvSpPr>
          <p:cNvPr id="123" name="Google Shape;123;g366096da26_0_5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fault">
  <p:cSld name="Defaul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2"/>
          <p:cNvGrpSpPr/>
          <p:nvPr/>
        </p:nvGrpSpPr>
        <p:grpSpPr>
          <a:xfrm rot="5400000">
            <a:off x="-7802098" y="70128"/>
            <a:ext cx="12267576" cy="1614569"/>
            <a:chOff x="0" y="-156114"/>
            <a:chExt cx="24535151" cy="4304369"/>
          </a:xfrm>
        </p:grpSpPr>
        <p:sp>
          <p:nvSpPr>
            <p:cNvPr id="13" name="Google Shape;13;p2"/>
            <p:cNvSpPr/>
            <p:nvPr/>
          </p:nvSpPr>
          <p:spPr>
            <a:xfrm>
              <a:off x="23378291" y="2431564"/>
              <a:ext cx="1134322" cy="1716691"/>
            </a:xfrm>
            <a:custGeom>
              <a:rect b="b" l="l" r="r" t="t"/>
              <a:pathLst>
                <a:path extrusionOk="0" h="120000" w="120000">
                  <a:moveTo>
                    <a:pt x="0" y="119931"/>
                  </a:moveTo>
                  <a:lnTo>
                    <a:pt x="119895" y="63310"/>
                  </a:lnTo>
                  <a:lnTo>
                    <a:pt x="119895" y="0"/>
                  </a:lnTo>
                  <a:lnTo>
                    <a:pt x="0" y="11993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3079220" y="-88970"/>
              <a:ext cx="1455931" cy="423306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26531" y="119972"/>
                  </a:lnTo>
                  <a:lnTo>
                    <a:pt x="119918" y="71396"/>
                  </a:lnTo>
                  <a:lnTo>
                    <a:pt x="119918" y="0"/>
                  </a:lnTo>
                  <a:lnTo>
                    <a:pt x="0" y="0"/>
                  </a:lnTo>
                </a:path>
              </a:pathLst>
            </a:custGeom>
            <a:solidFill>
              <a:srgbClr val="FFDC7B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0776620" y="-88970"/>
              <a:ext cx="2646748" cy="423306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19955" y="119972"/>
                  </a:lnTo>
                  <a:lnTo>
                    <a:pt x="105351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0420244" y="-88970"/>
              <a:ext cx="3003125" cy="423306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692" y="89022"/>
                  </a:lnTo>
                  <a:lnTo>
                    <a:pt x="119960" y="119972"/>
                  </a:lnTo>
                  <a:lnTo>
                    <a:pt x="14247" y="0"/>
                  </a:lnTo>
                  <a:lnTo>
                    <a:pt x="0" y="0"/>
                  </a:lnTo>
                </a:path>
              </a:pathLst>
            </a:custGeom>
            <a:solidFill>
              <a:srgbClr val="FFDC7B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7677877" y="-88971"/>
              <a:ext cx="2785824" cy="3142198"/>
            </a:xfrm>
            <a:custGeom>
              <a:rect b="b" l="l" r="r" t="t"/>
              <a:pathLst>
                <a:path extrusionOk="0" h="120000" w="120000">
                  <a:moveTo>
                    <a:pt x="90276" y="0"/>
                  </a:moveTo>
                  <a:lnTo>
                    <a:pt x="0" y="73550"/>
                  </a:lnTo>
                  <a:lnTo>
                    <a:pt x="119957" y="119962"/>
                  </a:lnTo>
                  <a:lnTo>
                    <a:pt x="118131" y="0"/>
                  </a:lnTo>
                  <a:lnTo>
                    <a:pt x="9027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7608342" y="-88971"/>
              <a:ext cx="2168684" cy="1925303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3929" y="119938"/>
                  </a:lnTo>
                  <a:lnTo>
                    <a:pt x="119945" y="0"/>
                  </a:lnTo>
                  <a:lnTo>
                    <a:pt x="0" y="0"/>
                  </a:lnTo>
                </a:path>
              </a:pathLst>
            </a:custGeom>
            <a:solidFill>
              <a:srgbClr val="FFDC7B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4888519" y="-88734"/>
              <a:ext cx="2811899" cy="1925303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19957" y="119938"/>
                  </a:lnTo>
                  <a:lnTo>
                    <a:pt x="116928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3589856" y="-88970"/>
              <a:ext cx="4137447" cy="352030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53937" y="119966"/>
                  </a:lnTo>
                  <a:lnTo>
                    <a:pt x="119971" y="65643"/>
                  </a:lnTo>
                  <a:lnTo>
                    <a:pt x="38436" y="0"/>
                  </a:lnTo>
                  <a:lnTo>
                    <a:pt x="0" y="0"/>
                  </a:lnTo>
                </a:path>
              </a:pathLst>
            </a:custGeom>
            <a:solidFill>
              <a:srgbClr val="FFDC7B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1104147" y="-111272"/>
              <a:ext cx="4346058" cy="3520308"/>
            </a:xfrm>
            <a:custGeom>
              <a:rect b="b" l="l" r="r" t="t"/>
              <a:pathLst>
                <a:path extrusionOk="0" h="120000" w="120000">
                  <a:moveTo>
                    <a:pt x="26270" y="0"/>
                  </a:moveTo>
                  <a:lnTo>
                    <a:pt x="0" y="59126"/>
                  </a:lnTo>
                  <a:lnTo>
                    <a:pt x="119972" y="119966"/>
                  </a:lnTo>
                  <a:lnTo>
                    <a:pt x="68629" y="0"/>
                  </a:lnTo>
                  <a:lnTo>
                    <a:pt x="2627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793019" y="-88970"/>
              <a:ext cx="369415" cy="195571"/>
            </a:xfrm>
            <a:custGeom>
              <a:rect b="b" l="l" r="r" t="t"/>
              <a:pathLst>
                <a:path extrusionOk="0" h="120000" w="120000">
                  <a:moveTo>
                    <a:pt x="35935" y="0"/>
                  </a:moveTo>
                  <a:lnTo>
                    <a:pt x="0" y="119393"/>
                  </a:lnTo>
                  <a:lnTo>
                    <a:pt x="119679" y="0"/>
                  </a:lnTo>
                  <a:lnTo>
                    <a:pt x="35935" y="0"/>
                  </a:lnTo>
                </a:path>
              </a:pathLst>
            </a:custGeom>
            <a:solidFill>
              <a:srgbClr val="007FCE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698211" y="-88970"/>
              <a:ext cx="225996" cy="19557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1298" y="119393"/>
                  </a:lnTo>
                  <a:lnTo>
                    <a:pt x="119480" y="0"/>
                  </a:lnTo>
                  <a:lnTo>
                    <a:pt x="0" y="0"/>
                  </a:lnTo>
                </a:path>
              </a:pathLst>
            </a:custGeom>
            <a:solidFill>
              <a:srgbClr val="007FCE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502000" y="61758"/>
              <a:ext cx="2646751" cy="2259950"/>
            </a:xfrm>
            <a:custGeom>
              <a:rect b="b" l="l" r="r" t="t"/>
              <a:pathLst>
                <a:path extrusionOk="0" h="120000" w="120000">
                  <a:moveTo>
                    <a:pt x="119955" y="81832"/>
                  </a:moveTo>
                  <a:lnTo>
                    <a:pt x="58436" y="0"/>
                  </a:lnTo>
                  <a:lnTo>
                    <a:pt x="0" y="119947"/>
                  </a:lnTo>
                  <a:lnTo>
                    <a:pt x="119955" y="8183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821130" y="61996"/>
              <a:ext cx="2985743" cy="2259950"/>
            </a:xfrm>
            <a:custGeom>
              <a:rect b="b" l="l" r="r" t="t"/>
              <a:pathLst>
                <a:path extrusionOk="0" h="120000" w="120000">
                  <a:moveTo>
                    <a:pt x="119960" y="0"/>
                  </a:moveTo>
                  <a:lnTo>
                    <a:pt x="0" y="32670"/>
                  </a:lnTo>
                  <a:lnTo>
                    <a:pt x="68158" y="119947"/>
                  </a:lnTo>
                  <a:lnTo>
                    <a:pt x="119960" y="0"/>
                  </a:lnTo>
                </a:path>
              </a:pathLst>
            </a:custGeom>
            <a:solidFill>
              <a:srgbClr val="007FCE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829814" y="-88970"/>
              <a:ext cx="2985743" cy="808366"/>
            </a:xfrm>
            <a:custGeom>
              <a:rect b="b" l="l" r="r" t="t"/>
              <a:pathLst>
                <a:path extrusionOk="0" h="120000" w="120000">
                  <a:moveTo>
                    <a:pt x="2415" y="0"/>
                  </a:moveTo>
                  <a:lnTo>
                    <a:pt x="0" y="119854"/>
                  </a:lnTo>
                  <a:lnTo>
                    <a:pt x="119960" y="28759"/>
                  </a:lnTo>
                  <a:lnTo>
                    <a:pt x="115287" y="0"/>
                  </a:lnTo>
                  <a:lnTo>
                    <a:pt x="2415" y="0"/>
                  </a:lnTo>
                </a:path>
              </a:pathLst>
            </a:custGeom>
            <a:solidFill>
              <a:srgbClr val="005489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75275" y="-88970"/>
              <a:ext cx="943094" cy="808366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12209" y="119854"/>
                  </a:lnTo>
                  <a:lnTo>
                    <a:pt x="11987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608571" y="674793"/>
              <a:ext cx="2916204" cy="1642810"/>
            </a:xfrm>
            <a:custGeom>
              <a:rect b="b" l="l" r="r" t="t"/>
              <a:pathLst>
                <a:path extrusionOk="0" h="120000" w="120000">
                  <a:moveTo>
                    <a:pt x="119959" y="119928"/>
                  </a:moveTo>
                  <a:lnTo>
                    <a:pt x="50165" y="0"/>
                  </a:lnTo>
                  <a:lnTo>
                    <a:pt x="0" y="95179"/>
                  </a:lnTo>
                  <a:lnTo>
                    <a:pt x="119959" y="11992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092201" y="-155877"/>
              <a:ext cx="1760153" cy="2112184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36866" y="119944"/>
                  </a:lnTo>
                  <a:lnTo>
                    <a:pt x="119932" y="45930"/>
                  </a:lnTo>
                  <a:lnTo>
                    <a:pt x="59966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43059" y="190760"/>
              <a:ext cx="5232654" cy="2977052"/>
            </a:xfrm>
            <a:custGeom>
              <a:rect b="b" l="l" r="r" t="t"/>
              <a:pathLst>
                <a:path extrusionOk="0" h="120000" w="120000">
                  <a:moveTo>
                    <a:pt x="119977" y="70370"/>
                  </a:moveTo>
                  <a:lnTo>
                    <a:pt x="19273" y="0"/>
                  </a:lnTo>
                  <a:lnTo>
                    <a:pt x="0" y="119960"/>
                  </a:lnTo>
                  <a:lnTo>
                    <a:pt x="119977" y="70370"/>
                  </a:lnTo>
                </a:path>
              </a:pathLst>
            </a:custGeom>
            <a:solidFill>
              <a:srgbClr val="063672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264131" y="-156113"/>
              <a:ext cx="4393864" cy="2112184"/>
            </a:xfrm>
            <a:custGeom>
              <a:rect b="b" l="l" r="r" t="t"/>
              <a:pathLst>
                <a:path extrusionOk="0" h="120000" w="120000">
                  <a:moveTo>
                    <a:pt x="25195" y="0"/>
                  </a:moveTo>
                  <a:lnTo>
                    <a:pt x="0" y="20867"/>
                  </a:lnTo>
                  <a:lnTo>
                    <a:pt x="119973" y="119944"/>
                  </a:lnTo>
                  <a:lnTo>
                    <a:pt x="105195" y="0"/>
                  </a:lnTo>
                  <a:lnTo>
                    <a:pt x="25195" y="0"/>
                  </a:lnTo>
                </a:path>
              </a:pathLst>
            </a:custGeom>
            <a:solidFill>
              <a:srgbClr val="0A51AB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264131" y="-133574"/>
              <a:ext cx="921364" cy="369415"/>
            </a:xfrm>
            <a:custGeom>
              <a:rect b="b" l="l" r="r" t="t"/>
              <a:pathLst>
                <a:path extrusionOk="0" h="120000" w="120000">
                  <a:moveTo>
                    <a:pt x="9220" y="0"/>
                  </a:moveTo>
                  <a:lnTo>
                    <a:pt x="0" y="119679"/>
                  </a:lnTo>
                  <a:lnTo>
                    <a:pt x="119871" y="0"/>
                  </a:lnTo>
                  <a:lnTo>
                    <a:pt x="922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34484" y="-133574"/>
              <a:ext cx="621488" cy="369415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06073" y="119679"/>
                  </a:lnTo>
                  <a:lnTo>
                    <a:pt x="119809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0" y="885559"/>
              <a:ext cx="447642" cy="2259950"/>
            </a:xfrm>
            <a:custGeom>
              <a:rect b="b" l="l" r="r" t="t"/>
              <a:pathLst>
                <a:path extrusionOk="0" h="120000" w="120000">
                  <a:moveTo>
                    <a:pt x="0" y="110157"/>
                  </a:moveTo>
                  <a:lnTo>
                    <a:pt x="119735" y="119947"/>
                  </a:lnTo>
                  <a:lnTo>
                    <a:pt x="0" y="0"/>
                  </a:lnTo>
                  <a:lnTo>
                    <a:pt x="0" y="110157"/>
                  </a:lnTo>
                </a:path>
              </a:pathLst>
            </a:custGeom>
            <a:solidFill>
              <a:srgbClr val="063672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0" y="-156114"/>
              <a:ext cx="1286433" cy="3342117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38938"/>
                  </a:lnTo>
                  <a:lnTo>
                    <a:pt x="41531" y="119964"/>
                  </a:lnTo>
                  <a:lnTo>
                    <a:pt x="119908" y="13191"/>
                  </a:lnTo>
                  <a:lnTo>
                    <a:pt x="68820" y="0"/>
                  </a:lnTo>
                  <a:lnTo>
                    <a:pt x="0" y="0"/>
                  </a:lnTo>
                </a:path>
              </a:pathLst>
            </a:custGeom>
            <a:solidFill>
              <a:srgbClr val="0A51AB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462804" y="1591817"/>
              <a:ext cx="6988462" cy="1786231"/>
            </a:xfrm>
            <a:custGeom>
              <a:rect b="b" l="l" r="r" t="t"/>
              <a:pathLst>
                <a:path extrusionOk="0" h="120000" w="120000">
                  <a:moveTo>
                    <a:pt x="119983" y="119933"/>
                  </a:moveTo>
                  <a:lnTo>
                    <a:pt x="0" y="48211"/>
                  </a:lnTo>
                  <a:lnTo>
                    <a:pt x="45425" y="0"/>
                  </a:lnTo>
                  <a:lnTo>
                    <a:pt x="119983" y="119933"/>
                  </a:lnTo>
                </a:path>
              </a:pathLst>
            </a:custGeom>
            <a:solidFill>
              <a:srgbClr val="007FCE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776123" y="-125128"/>
              <a:ext cx="2307757" cy="1734076"/>
            </a:xfrm>
            <a:custGeom>
              <a:rect b="b" l="l" r="r" t="t"/>
              <a:pathLst>
                <a:path extrusionOk="0" h="120000" w="120000">
                  <a:moveTo>
                    <a:pt x="19103" y="0"/>
                  </a:moveTo>
                  <a:lnTo>
                    <a:pt x="0" y="13424"/>
                  </a:lnTo>
                  <a:lnTo>
                    <a:pt x="70524" y="119931"/>
                  </a:lnTo>
                  <a:lnTo>
                    <a:pt x="119948" y="0"/>
                  </a:lnTo>
                  <a:lnTo>
                    <a:pt x="19103" y="0"/>
                  </a:lnTo>
                </a:path>
              </a:pathLst>
            </a:custGeom>
            <a:solidFill>
              <a:srgbClr val="007FCE"/>
            </a:solidFill>
            <a:ln>
              <a:noFill/>
            </a:ln>
          </p:spPr>
          <p:txBody>
            <a:bodyPr anchorCtr="0" anchor="ctr" bIns="19050" lIns="38100" spcFirstLastPara="1" rIns="38100" wrap="square" tIns="190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38" name="Google Shape;38;p2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fault 1">
  <p:cSld name="Default 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/>
          <p:nvPr/>
        </p:nvSpPr>
        <p:spPr>
          <a:xfrm>
            <a:off x="-1" y="0"/>
            <a:ext cx="9144000" cy="56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6367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" name="Google Shape;41;p3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</a:defRPr>
            </a:lvl1pPr>
            <a:lvl2pPr lvl="1" algn="r">
              <a:buNone/>
              <a:defRPr sz="1300">
                <a:solidFill>
                  <a:schemeClr val="tx1"/>
                </a:solidFill>
              </a:defRPr>
            </a:lvl2pPr>
            <a:lvl3pPr lvl="2" algn="r">
              <a:buNone/>
              <a:defRPr sz="1300">
                <a:solidFill>
                  <a:schemeClr val="tx1"/>
                </a:solidFill>
              </a:defRPr>
            </a:lvl3pPr>
            <a:lvl4pPr lvl="3" algn="r">
              <a:buNone/>
              <a:defRPr sz="1300">
                <a:solidFill>
                  <a:schemeClr val="tx1"/>
                </a:solidFill>
              </a:defRPr>
            </a:lvl4pPr>
            <a:lvl5pPr lvl="4" algn="r">
              <a:buNone/>
              <a:defRPr sz="1300">
                <a:solidFill>
                  <a:schemeClr val="tx1"/>
                </a:solidFill>
              </a:defRPr>
            </a:lvl5pPr>
            <a:lvl6pPr lvl="5" algn="r">
              <a:buNone/>
              <a:defRPr sz="1300">
                <a:solidFill>
                  <a:schemeClr val="tx1"/>
                </a:solidFill>
              </a:defRPr>
            </a:lvl6pPr>
            <a:lvl7pPr lvl="6" algn="r">
              <a:buNone/>
              <a:defRPr sz="1300">
                <a:solidFill>
                  <a:schemeClr val="tx1"/>
                </a:solidFill>
              </a:defRPr>
            </a:lvl7pPr>
            <a:lvl8pPr lvl="7" algn="r">
              <a:buNone/>
              <a:defRPr sz="1300">
                <a:solidFill>
                  <a:schemeClr val="tx1"/>
                </a:solidFill>
              </a:defRPr>
            </a:lvl8pPr>
            <a:lvl9pPr lvl="8" algn="r">
              <a:buNone/>
              <a:defRPr sz="1300">
                <a:solidFill>
                  <a:schemeClr val="tx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png"/><Relationship Id="rId4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Relationship Id="rId4" Type="http://schemas.openxmlformats.org/officeDocument/2006/relationships/image" Target="../media/image2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Relationship Id="rId4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0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vdh.virginia.gov/content/uploads/sites/65/2017/05/chronic-disease_10206544_1e301354434e35fe46d3afe1be1302da945417c1.pdf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4"/>
          <p:cNvPicPr preferRelativeResize="0"/>
          <p:nvPr/>
        </p:nvPicPr>
        <p:blipFill rotWithShape="1">
          <a:blip r:embed="rId3">
            <a:alphaModFix/>
          </a:blip>
          <a:srcRect b="0" l="12502" r="12495" t="0"/>
          <a:stretch/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rgbClr val="0E6DE5">
                  <a:alpha val="50588"/>
                </a:srgbClr>
              </a:gs>
              <a:gs pos="0">
                <a:srgbClr val="0E6DE5">
                  <a:alpha val="93333"/>
                </a:srgbClr>
              </a:gs>
              <a:gs pos="27000">
                <a:srgbClr val="0E6DE5">
                  <a:alpha val="83529"/>
                </a:srgbClr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4000"/>
              </a:srgbClr>
            </a:outerShdw>
          </a:effectLst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6367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8" name="Google Shape;48;p4"/>
          <p:cNvSpPr txBox="1"/>
          <p:nvPr/>
        </p:nvSpPr>
        <p:spPr>
          <a:xfrm>
            <a:off x="929700" y="2367075"/>
            <a:ext cx="7284600" cy="23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rPr>
              <a:t>Social Determinants of Health and Diabetes in </a:t>
            </a:r>
            <a:r>
              <a:rPr b="1" lang="en-US" sz="4500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rPr>
              <a:t>Virginia</a:t>
            </a:r>
            <a:r>
              <a:rPr b="1" lang="en-US" sz="4500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1" sz="4500">
              <a:solidFill>
                <a:schemeClr val="l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9" name="Google Shape;49;p4"/>
          <p:cNvSpPr txBox="1"/>
          <p:nvPr/>
        </p:nvSpPr>
        <p:spPr>
          <a:xfrm>
            <a:off x="3418200" y="4358774"/>
            <a:ext cx="23076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March 23, 2020</a:t>
            </a:r>
            <a:endParaRPr sz="180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" name="Google Shape;50;p4"/>
          <p:cNvSpPr txBox="1"/>
          <p:nvPr/>
        </p:nvSpPr>
        <p:spPr>
          <a:xfrm>
            <a:off x="2796450" y="5318950"/>
            <a:ext cx="34356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Jamie Chamberland, Lillian Gotberg,</a:t>
            </a:r>
            <a:endParaRPr b="1" sz="120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 Ian Oommen, and Laura Williams</a:t>
            </a:r>
            <a:endParaRPr sz="120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" name="Google Shape;51;p4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/>
          <p:nvPr/>
        </p:nvSpPr>
        <p:spPr>
          <a:xfrm>
            <a:off x="1146676" y="1920277"/>
            <a:ext cx="1130400" cy="1122000"/>
          </a:xfrm>
          <a:custGeom>
            <a:rect b="b" l="l" r="r" t="t"/>
            <a:pathLst>
              <a:path extrusionOk="0" h="120000" w="120000">
                <a:moveTo>
                  <a:pt x="119961" y="59903"/>
                </a:moveTo>
                <a:lnTo>
                  <a:pt x="119961" y="59903"/>
                </a:lnTo>
                <a:cubicBezTo>
                  <a:pt x="119961" y="93166"/>
                  <a:pt x="93051" y="119961"/>
                  <a:pt x="59903" y="119961"/>
                </a:cubicBezTo>
                <a:lnTo>
                  <a:pt x="59903" y="119961"/>
                </a:lnTo>
                <a:cubicBezTo>
                  <a:pt x="26794" y="119961"/>
                  <a:pt x="0" y="93166"/>
                  <a:pt x="0" y="59903"/>
                </a:cubicBezTo>
                <a:lnTo>
                  <a:pt x="0" y="59903"/>
                </a:lnTo>
                <a:cubicBezTo>
                  <a:pt x="0" y="26910"/>
                  <a:pt x="26794" y="0"/>
                  <a:pt x="59903" y="0"/>
                </a:cubicBezTo>
                <a:lnTo>
                  <a:pt x="59903" y="0"/>
                </a:lnTo>
                <a:cubicBezTo>
                  <a:pt x="93051" y="0"/>
                  <a:pt x="119961" y="26910"/>
                  <a:pt x="119961" y="5990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13"/>
          <p:cNvSpPr/>
          <p:nvPr/>
        </p:nvSpPr>
        <p:spPr>
          <a:xfrm>
            <a:off x="4981476" y="1819127"/>
            <a:ext cx="1130400" cy="1122000"/>
          </a:xfrm>
          <a:custGeom>
            <a:rect b="b" l="l" r="r" t="t"/>
            <a:pathLst>
              <a:path extrusionOk="0" h="120000" w="120000">
                <a:moveTo>
                  <a:pt x="119961" y="59903"/>
                </a:moveTo>
                <a:lnTo>
                  <a:pt x="119961" y="59903"/>
                </a:lnTo>
                <a:cubicBezTo>
                  <a:pt x="119961" y="93166"/>
                  <a:pt x="93051" y="119961"/>
                  <a:pt x="59903" y="119961"/>
                </a:cubicBezTo>
                <a:lnTo>
                  <a:pt x="59903" y="119961"/>
                </a:lnTo>
                <a:cubicBezTo>
                  <a:pt x="26794" y="119961"/>
                  <a:pt x="0" y="93166"/>
                  <a:pt x="0" y="59903"/>
                </a:cubicBezTo>
                <a:lnTo>
                  <a:pt x="0" y="59903"/>
                </a:lnTo>
                <a:cubicBezTo>
                  <a:pt x="0" y="26910"/>
                  <a:pt x="26794" y="0"/>
                  <a:pt x="59903" y="0"/>
                </a:cubicBezTo>
                <a:lnTo>
                  <a:pt x="59903" y="0"/>
                </a:lnTo>
                <a:cubicBezTo>
                  <a:pt x="93051" y="0"/>
                  <a:pt x="119961" y="26910"/>
                  <a:pt x="119961" y="5990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13"/>
          <p:cNvSpPr/>
          <p:nvPr/>
        </p:nvSpPr>
        <p:spPr>
          <a:xfrm>
            <a:off x="2201202" y="2700711"/>
            <a:ext cx="639300" cy="509400"/>
          </a:xfrm>
          <a:custGeom>
            <a:rect b="b" l="l" r="r" t="t"/>
            <a:pathLst>
              <a:path extrusionOk="0" h="120000" w="120000">
                <a:moveTo>
                  <a:pt x="119932" y="89258"/>
                </a:moveTo>
                <a:lnTo>
                  <a:pt x="17337" y="0"/>
                </a:lnTo>
                <a:lnTo>
                  <a:pt x="17337" y="0"/>
                </a:lnTo>
                <a:cubicBezTo>
                  <a:pt x="12645" y="11178"/>
                  <a:pt x="6798" y="21848"/>
                  <a:pt x="0" y="30910"/>
                </a:cubicBezTo>
                <a:lnTo>
                  <a:pt x="102866" y="119915"/>
                </a:lnTo>
                <a:lnTo>
                  <a:pt x="102866" y="119915"/>
                </a:lnTo>
                <a:cubicBezTo>
                  <a:pt x="107762" y="108990"/>
                  <a:pt x="113609" y="98659"/>
                  <a:pt x="119932" y="89258"/>
                </a:cubicBezTo>
              </a:path>
            </a:pathLst>
          </a:custGeom>
          <a:solidFill>
            <a:srgbClr val="4E4E4E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13"/>
          <p:cNvSpPr/>
          <p:nvPr/>
        </p:nvSpPr>
        <p:spPr>
          <a:xfrm>
            <a:off x="4336718" y="2665798"/>
            <a:ext cx="693600" cy="544200"/>
          </a:xfrm>
          <a:custGeom>
            <a:rect b="b" l="l" r="r" t="t"/>
            <a:pathLst>
              <a:path extrusionOk="0" h="120000" w="120000">
                <a:moveTo>
                  <a:pt x="103933" y="0"/>
                </a:moveTo>
                <a:lnTo>
                  <a:pt x="0" y="91228"/>
                </a:lnTo>
                <a:lnTo>
                  <a:pt x="0" y="91228"/>
                </a:lnTo>
                <a:cubicBezTo>
                  <a:pt x="6087" y="100264"/>
                  <a:pt x="11234" y="109696"/>
                  <a:pt x="15753" y="119920"/>
                </a:cubicBezTo>
                <a:lnTo>
                  <a:pt x="119937" y="28375"/>
                </a:lnTo>
                <a:lnTo>
                  <a:pt x="119937" y="28375"/>
                </a:lnTo>
                <a:cubicBezTo>
                  <a:pt x="113849" y="19894"/>
                  <a:pt x="108451" y="10224"/>
                  <a:pt x="103933" y="0"/>
                </a:cubicBezTo>
              </a:path>
            </a:pathLst>
          </a:custGeom>
          <a:solidFill>
            <a:srgbClr val="4E4E4E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13"/>
          <p:cNvSpPr/>
          <p:nvPr/>
        </p:nvSpPr>
        <p:spPr>
          <a:xfrm>
            <a:off x="6063032" y="2665799"/>
            <a:ext cx="729000" cy="573000"/>
          </a:xfrm>
          <a:custGeom>
            <a:rect b="b" l="l" r="r" t="t"/>
            <a:pathLst>
              <a:path extrusionOk="0" h="120000" w="120000">
                <a:moveTo>
                  <a:pt x="119940" y="92354"/>
                </a:moveTo>
                <a:lnTo>
                  <a:pt x="14962" y="0"/>
                </a:lnTo>
                <a:lnTo>
                  <a:pt x="14962" y="0"/>
                </a:lnTo>
                <a:cubicBezTo>
                  <a:pt x="10909" y="9943"/>
                  <a:pt x="5782" y="18907"/>
                  <a:pt x="0" y="27495"/>
                </a:cubicBezTo>
                <a:lnTo>
                  <a:pt x="104739" y="119924"/>
                </a:lnTo>
                <a:lnTo>
                  <a:pt x="104739" y="119924"/>
                </a:lnTo>
                <a:cubicBezTo>
                  <a:pt x="109031" y="109905"/>
                  <a:pt x="114157" y="101016"/>
                  <a:pt x="119940" y="92354"/>
                </a:cubicBezTo>
              </a:path>
            </a:pathLst>
          </a:custGeom>
          <a:solidFill>
            <a:srgbClr val="4E4E4E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" name="Google Shape;137;p13"/>
          <p:cNvSpPr/>
          <p:nvPr/>
        </p:nvSpPr>
        <p:spPr>
          <a:xfrm>
            <a:off x="2778239" y="2889549"/>
            <a:ext cx="1620900" cy="1610700"/>
          </a:xfrm>
          <a:custGeom>
            <a:rect b="b" l="l" r="r" t="t"/>
            <a:pathLst>
              <a:path extrusionOk="0" h="120000" w="120000">
                <a:moveTo>
                  <a:pt x="119973" y="59973"/>
                </a:moveTo>
                <a:lnTo>
                  <a:pt x="119973" y="59973"/>
                </a:lnTo>
                <a:cubicBezTo>
                  <a:pt x="119973" y="93056"/>
                  <a:pt x="93139" y="119973"/>
                  <a:pt x="59946" y="119973"/>
                </a:cubicBezTo>
                <a:lnTo>
                  <a:pt x="59946" y="119973"/>
                </a:lnTo>
                <a:cubicBezTo>
                  <a:pt x="26833" y="119973"/>
                  <a:pt x="0" y="93056"/>
                  <a:pt x="0" y="59973"/>
                </a:cubicBezTo>
                <a:lnTo>
                  <a:pt x="0" y="59973"/>
                </a:lnTo>
                <a:cubicBezTo>
                  <a:pt x="0" y="26809"/>
                  <a:pt x="26833" y="0"/>
                  <a:pt x="59946" y="0"/>
                </a:cubicBezTo>
                <a:lnTo>
                  <a:pt x="59946" y="0"/>
                </a:lnTo>
                <a:cubicBezTo>
                  <a:pt x="93139" y="0"/>
                  <a:pt x="119973" y="26809"/>
                  <a:pt x="119973" y="5997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" name="Google Shape;138;p13"/>
          <p:cNvSpPr/>
          <p:nvPr/>
        </p:nvSpPr>
        <p:spPr>
          <a:xfrm>
            <a:off x="6761551" y="3043477"/>
            <a:ext cx="1130400" cy="1122000"/>
          </a:xfrm>
          <a:custGeom>
            <a:rect b="b" l="l" r="r" t="t"/>
            <a:pathLst>
              <a:path extrusionOk="0" h="120000" w="120000">
                <a:moveTo>
                  <a:pt x="119961" y="59903"/>
                </a:moveTo>
                <a:lnTo>
                  <a:pt x="119961" y="59903"/>
                </a:lnTo>
                <a:cubicBezTo>
                  <a:pt x="119961" y="93166"/>
                  <a:pt x="93051" y="119961"/>
                  <a:pt x="59903" y="119961"/>
                </a:cubicBezTo>
                <a:lnTo>
                  <a:pt x="59903" y="119961"/>
                </a:lnTo>
                <a:cubicBezTo>
                  <a:pt x="26794" y="119961"/>
                  <a:pt x="0" y="93166"/>
                  <a:pt x="0" y="59903"/>
                </a:cubicBezTo>
                <a:lnTo>
                  <a:pt x="0" y="59903"/>
                </a:lnTo>
                <a:cubicBezTo>
                  <a:pt x="0" y="26910"/>
                  <a:pt x="26794" y="0"/>
                  <a:pt x="59903" y="0"/>
                </a:cubicBezTo>
                <a:lnTo>
                  <a:pt x="59903" y="0"/>
                </a:lnTo>
                <a:cubicBezTo>
                  <a:pt x="93051" y="0"/>
                  <a:pt x="119961" y="26910"/>
                  <a:pt x="119961" y="5990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9" name="Google Shape;139;p13"/>
          <p:cNvSpPr/>
          <p:nvPr/>
        </p:nvSpPr>
        <p:spPr>
          <a:xfrm>
            <a:off x="1646467" y="2002911"/>
            <a:ext cx="130800" cy="263400"/>
          </a:xfrm>
          <a:custGeom>
            <a:rect b="b" l="l" r="r" t="t"/>
            <a:pathLst>
              <a:path extrusionOk="0" h="120000" w="120000">
                <a:moveTo>
                  <a:pt x="119666" y="119836"/>
                </a:moveTo>
                <a:lnTo>
                  <a:pt x="68000" y="119836"/>
                </a:lnTo>
                <a:lnTo>
                  <a:pt x="68000" y="50491"/>
                </a:lnTo>
                <a:lnTo>
                  <a:pt x="69333" y="38688"/>
                </a:lnTo>
                <a:lnTo>
                  <a:pt x="69333" y="27049"/>
                </a:lnTo>
                <a:lnTo>
                  <a:pt x="69333" y="27049"/>
                </a:lnTo>
                <a:cubicBezTo>
                  <a:pt x="61000" y="30491"/>
                  <a:pt x="55000" y="34098"/>
                  <a:pt x="52666" y="34590"/>
                </a:cubicBezTo>
                <a:lnTo>
                  <a:pt x="24000" y="45737"/>
                </a:lnTo>
                <a:lnTo>
                  <a:pt x="0" y="30491"/>
                </a:lnTo>
                <a:lnTo>
                  <a:pt x="77666" y="0"/>
                </a:lnTo>
                <a:lnTo>
                  <a:pt x="119666" y="0"/>
                </a:lnTo>
                <a:lnTo>
                  <a:pt x="119666" y="119836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0" name="Google Shape;140;p13"/>
          <p:cNvSpPr/>
          <p:nvPr/>
        </p:nvSpPr>
        <p:spPr>
          <a:xfrm>
            <a:off x="5426820" y="1919067"/>
            <a:ext cx="239700" cy="354000"/>
          </a:xfrm>
          <a:custGeom>
            <a:rect b="b" l="l" r="r" t="t"/>
            <a:pathLst>
              <a:path extrusionOk="0" h="120000" w="120000">
                <a:moveTo>
                  <a:pt x="115279" y="27955"/>
                </a:moveTo>
                <a:lnTo>
                  <a:pt x="115279" y="27955"/>
                </a:lnTo>
                <a:cubicBezTo>
                  <a:pt x="115279" y="35401"/>
                  <a:pt x="112012" y="41505"/>
                  <a:pt x="105476" y="46388"/>
                </a:cubicBezTo>
                <a:lnTo>
                  <a:pt x="105476" y="46388"/>
                </a:lnTo>
                <a:cubicBezTo>
                  <a:pt x="98214" y="51637"/>
                  <a:pt x="89863" y="55178"/>
                  <a:pt x="77518" y="57253"/>
                </a:cubicBezTo>
                <a:lnTo>
                  <a:pt x="77518" y="57741"/>
                </a:lnTo>
                <a:lnTo>
                  <a:pt x="77518" y="57741"/>
                </a:lnTo>
                <a:cubicBezTo>
                  <a:pt x="91860" y="58596"/>
                  <a:pt x="102208" y="61281"/>
                  <a:pt x="109288" y="66042"/>
                </a:cubicBezTo>
                <a:lnTo>
                  <a:pt x="109288" y="66042"/>
                </a:lnTo>
                <a:cubicBezTo>
                  <a:pt x="117095" y="70925"/>
                  <a:pt x="119818" y="77029"/>
                  <a:pt x="119818" y="84476"/>
                </a:cubicBezTo>
                <a:lnTo>
                  <a:pt x="119818" y="84476"/>
                </a:lnTo>
                <a:cubicBezTo>
                  <a:pt x="119818" y="95340"/>
                  <a:pt x="114553" y="104618"/>
                  <a:pt x="102208" y="111088"/>
                </a:cubicBezTo>
                <a:lnTo>
                  <a:pt x="102208" y="111088"/>
                </a:lnTo>
                <a:cubicBezTo>
                  <a:pt x="90408" y="116826"/>
                  <a:pt x="72254" y="119877"/>
                  <a:pt x="50105" y="119877"/>
                </a:cubicBezTo>
                <a:lnTo>
                  <a:pt x="50105" y="119877"/>
                </a:lnTo>
                <a:cubicBezTo>
                  <a:pt x="31225" y="119877"/>
                  <a:pt x="14341" y="118168"/>
                  <a:pt x="0" y="114262"/>
                </a:cubicBezTo>
                <a:lnTo>
                  <a:pt x="0" y="92777"/>
                </a:lnTo>
                <a:lnTo>
                  <a:pt x="0" y="92777"/>
                </a:lnTo>
                <a:cubicBezTo>
                  <a:pt x="7080" y="95340"/>
                  <a:pt x="13615" y="97171"/>
                  <a:pt x="22148" y="98392"/>
                </a:cubicBezTo>
                <a:lnTo>
                  <a:pt x="22148" y="98392"/>
                </a:lnTo>
                <a:cubicBezTo>
                  <a:pt x="30680" y="100223"/>
                  <a:pt x="37760" y="100590"/>
                  <a:pt x="46293" y="100590"/>
                </a:cubicBezTo>
                <a:lnTo>
                  <a:pt x="46293" y="100590"/>
                </a:lnTo>
                <a:cubicBezTo>
                  <a:pt x="58638" y="100590"/>
                  <a:pt x="67715" y="98880"/>
                  <a:pt x="72980" y="96683"/>
                </a:cubicBezTo>
                <a:lnTo>
                  <a:pt x="72980" y="96683"/>
                </a:lnTo>
                <a:cubicBezTo>
                  <a:pt x="78789" y="93631"/>
                  <a:pt x="82057" y="89237"/>
                  <a:pt x="82057" y="83133"/>
                </a:cubicBezTo>
                <a:lnTo>
                  <a:pt x="82057" y="83133"/>
                </a:lnTo>
                <a:cubicBezTo>
                  <a:pt x="82057" y="77884"/>
                  <a:pt x="78063" y="73977"/>
                  <a:pt x="71527" y="71291"/>
                </a:cubicBezTo>
                <a:lnTo>
                  <a:pt x="71527" y="71291"/>
                </a:lnTo>
                <a:cubicBezTo>
                  <a:pt x="65173" y="69094"/>
                  <a:pt x="54644" y="67751"/>
                  <a:pt x="40302" y="67751"/>
                </a:cubicBezTo>
                <a:lnTo>
                  <a:pt x="26686" y="67751"/>
                </a:lnTo>
                <a:lnTo>
                  <a:pt x="26686" y="48952"/>
                </a:lnTo>
                <a:lnTo>
                  <a:pt x="40302" y="48952"/>
                </a:lnTo>
                <a:lnTo>
                  <a:pt x="40302" y="48952"/>
                </a:lnTo>
                <a:cubicBezTo>
                  <a:pt x="53373" y="48952"/>
                  <a:pt x="63721" y="47731"/>
                  <a:pt x="69712" y="45534"/>
                </a:cubicBezTo>
                <a:lnTo>
                  <a:pt x="69712" y="45534"/>
                </a:lnTo>
                <a:cubicBezTo>
                  <a:pt x="75521" y="42848"/>
                  <a:pt x="78789" y="39308"/>
                  <a:pt x="78789" y="33204"/>
                </a:cubicBezTo>
                <a:lnTo>
                  <a:pt x="78789" y="33204"/>
                </a:lnTo>
                <a:cubicBezTo>
                  <a:pt x="78789" y="24537"/>
                  <a:pt x="70257" y="20142"/>
                  <a:pt x="54644" y="20142"/>
                </a:cubicBezTo>
                <a:lnTo>
                  <a:pt x="54644" y="20142"/>
                </a:lnTo>
                <a:cubicBezTo>
                  <a:pt x="48835" y="20142"/>
                  <a:pt x="42299" y="20996"/>
                  <a:pt x="36490" y="21851"/>
                </a:cubicBezTo>
                <a:lnTo>
                  <a:pt x="36490" y="21851"/>
                </a:lnTo>
                <a:cubicBezTo>
                  <a:pt x="31225" y="23560"/>
                  <a:pt x="24689" y="25391"/>
                  <a:pt x="16883" y="28443"/>
                </a:cubicBezTo>
                <a:lnTo>
                  <a:pt x="726" y="11353"/>
                </a:lnTo>
                <a:lnTo>
                  <a:pt x="726" y="11353"/>
                </a:lnTo>
                <a:cubicBezTo>
                  <a:pt x="15612" y="3906"/>
                  <a:pt x="35219" y="0"/>
                  <a:pt x="57367" y="0"/>
                </a:cubicBezTo>
                <a:lnTo>
                  <a:pt x="57367" y="0"/>
                </a:lnTo>
                <a:cubicBezTo>
                  <a:pt x="74795" y="0"/>
                  <a:pt x="89137" y="2197"/>
                  <a:pt x="99667" y="7446"/>
                </a:cubicBezTo>
                <a:lnTo>
                  <a:pt x="99667" y="7446"/>
                </a:lnTo>
                <a:cubicBezTo>
                  <a:pt x="110015" y="12207"/>
                  <a:pt x="115279" y="19287"/>
                  <a:pt x="115279" y="27955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" name="Google Shape;141;p13"/>
          <p:cNvSpPr/>
          <p:nvPr/>
        </p:nvSpPr>
        <p:spPr>
          <a:xfrm>
            <a:off x="7181391" y="3130144"/>
            <a:ext cx="290700" cy="379200"/>
          </a:xfrm>
          <a:custGeom>
            <a:rect b="b" l="l" r="r" t="t"/>
            <a:pathLst>
              <a:path extrusionOk="0" h="120000" w="120000">
                <a:moveTo>
                  <a:pt x="119850" y="95431"/>
                </a:moveTo>
                <a:lnTo>
                  <a:pt x="100524" y="95431"/>
                </a:lnTo>
                <a:lnTo>
                  <a:pt x="100524" y="119886"/>
                </a:lnTo>
                <a:lnTo>
                  <a:pt x="67715" y="119886"/>
                </a:lnTo>
                <a:lnTo>
                  <a:pt x="67715" y="95431"/>
                </a:lnTo>
                <a:lnTo>
                  <a:pt x="0" y="95431"/>
                </a:lnTo>
                <a:lnTo>
                  <a:pt x="0" y="77459"/>
                </a:lnTo>
                <a:lnTo>
                  <a:pt x="69812" y="0"/>
                </a:lnTo>
                <a:lnTo>
                  <a:pt x="100524" y="0"/>
                </a:lnTo>
                <a:lnTo>
                  <a:pt x="100524" y="75412"/>
                </a:lnTo>
                <a:lnTo>
                  <a:pt x="119850" y="75412"/>
                </a:lnTo>
                <a:lnTo>
                  <a:pt x="119850" y="95431"/>
                </a:lnTo>
                <a:close/>
                <a:moveTo>
                  <a:pt x="67715" y="75412"/>
                </a:moveTo>
                <a:lnTo>
                  <a:pt x="67715" y="55052"/>
                </a:lnTo>
                <a:lnTo>
                  <a:pt x="67715" y="55052"/>
                </a:lnTo>
                <a:cubicBezTo>
                  <a:pt x="67715" y="51753"/>
                  <a:pt x="67715" y="46407"/>
                  <a:pt x="68314" y="40379"/>
                </a:cubicBezTo>
                <a:lnTo>
                  <a:pt x="68314" y="40379"/>
                </a:lnTo>
                <a:cubicBezTo>
                  <a:pt x="68764" y="33781"/>
                  <a:pt x="68764" y="29687"/>
                  <a:pt x="69363" y="28890"/>
                </a:cubicBezTo>
                <a:lnTo>
                  <a:pt x="68314" y="28890"/>
                </a:lnTo>
                <a:lnTo>
                  <a:pt x="68314" y="28890"/>
                </a:lnTo>
                <a:cubicBezTo>
                  <a:pt x="65617" y="33440"/>
                  <a:pt x="62921" y="37876"/>
                  <a:pt x="59176" y="41971"/>
                </a:cubicBezTo>
                <a:lnTo>
                  <a:pt x="29662" y="75412"/>
                </a:lnTo>
                <a:lnTo>
                  <a:pt x="67715" y="754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" name="Google Shape;142;p13"/>
          <p:cNvSpPr/>
          <p:nvPr/>
        </p:nvSpPr>
        <p:spPr>
          <a:xfrm>
            <a:off x="3395257" y="3001521"/>
            <a:ext cx="386700" cy="557100"/>
          </a:xfrm>
          <a:custGeom>
            <a:rect b="b" l="l" r="r" t="t"/>
            <a:pathLst>
              <a:path extrusionOk="0" h="120000" w="120000">
                <a:moveTo>
                  <a:pt x="119887" y="119922"/>
                </a:moveTo>
                <a:lnTo>
                  <a:pt x="336" y="119922"/>
                </a:lnTo>
                <a:lnTo>
                  <a:pt x="336" y="102658"/>
                </a:lnTo>
                <a:lnTo>
                  <a:pt x="42993" y="72696"/>
                </a:lnTo>
                <a:lnTo>
                  <a:pt x="42993" y="72696"/>
                </a:lnTo>
                <a:cubicBezTo>
                  <a:pt x="55902" y="63561"/>
                  <a:pt x="64321" y="57445"/>
                  <a:pt x="68362" y="54116"/>
                </a:cubicBezTo>
                <a:lnTo>
                  <a:pt x="68362" y="54116"/>
                </a:lnTo>
                <a:cubicBezTo>
                  <a:pt x="71955" y="50477"/>
                  <a:pt x="74873" y="47148"/>
                  <a:pt x="76445" y="44361"/>
                </a:cubicBezTo>
                <a:lnTo>
                  <a:pt x="76445" y="44361"/>
                </a:lnTo>
                <a:cubicBezTo>
                  <a:pt x="78465" y="41032"/>
                  <a:pt x="79251" y="38245"/>
                  <a:pt x="79251" y="34916"/>
                </a:cubicBezTo>
                <a:lnTo>
                  <a:pt x="79251" y="34916"/>
                </a:lnTo>
                <a:cubicBezTo>
                  <a:pt x="79251" y="30503"/>
                  <a:pt x="77231" y="26864"/>
                  <a:pt x="73638" y="24387"/>
                </a:cubicBezTo>
                <a:lnTo>
                  <a:pt x="73638" y="24387"/>
                </a:lnTo>
                <a:cubicBezTo>
                  <a:pt x="69597" y="22219"/>
                  <a:pt x="64770" y="20825"/>
                  <a:pt x="58372" y="20825"/>
                </a:cubicBezTo>
                <a:lnTo>
                  <a:pt x="58372" y="20825"/>
                </a:lnTo>
                <a:cubicBezTo>
                  <a:pt x="51861" y="20825"/>
                  <a:pt x="45014" y="21909"/>
                  <a:pt x="38952" y="24154"/>
                </a:cubicBezTo>
                <a:lnTo>
                  <a:pt x="38952" y="24154"/>
                </a:lnTo>
                <a:cubicBezTo>
                  <a:pt x="33002" y="26322"/>
                  <a:pt x="26155" y="29109"/>
                  <a:pt x="19644" y="32980"/>
                </a:cubicBezTo>
                <a:lnTo>
                  <a:pt x="0" y="17187"/>
                </a:lnTo>
                <a:lnTo>
                  <a:pt x="0" y="17187"/>
                </a:lnTo>
                <a:cubicBezTo>
                  <a:pt x="7970" y="11922"/>
                  <a:pt x="15266" y="8593"/>
                  <a:pt x="20542" y="6348"/>
                </a:cubicBezTo>
                <a:lnTo>
                  <a:pt x="20542" y="6348"/>
                </a:lnTo>
                <a:cubicBezTo>
                  <a:pt x="26155" y="4103"/>
                  <a:pt x="32553" y="3019"/>
                  <a:pt x="38615" y="1935"/>
                </a:cubicBezTo>
                <a:lnTo>
                  <a:pt x="38615" y="1935"/>
                </a:lnTo>
                <a:cubicBezTo>
                  <a:pt x="45463" y="774"/>
                  <a:pt x="52647" y="0"/>
                  <a:pt x="60729" y="0"/>
                </a:cubicBezTo>
                <a:lnTo>
                  <a:pt x="60729" y="0"/>
                </a:lnTo>
                <a:cubicBezTo>
                  <a:pt x="71618" y="0"/>
                  <a:pt x="81272" y="1393"/>
                  <a:pt x="88905" y="3870"/>
                </a:cubicBezTo>
                <a:lnTo>
                  <a:pt x="88905" y="3870"/>
                </a:lnTo>
                <a:cubicBezTo>
                  <a:pt x="97324" y="6658"/>
                  <a:pt x="103386" y="10529"/>
                  <a:pt x="108213" y="15483"/>
                </a:cubicBezTo>
                <a:lnTo>
                  <a:pt x="108213" y="15483"/>
                </a:lnTo>
                <a:cubicBezTo>
                  <a:pt x="112703" y="20206"/>
                  <a:pt x="115060" y="25780"/>
                  <a:pt x="115060" y="31896"/>
                </a:cubicBezTo>
                <a:lnTo>
                  <a:pt x="115060" y="31896"/>
                </a:lnTo>
                <a:cubicBezTo>
                  <a:pt x="115060" y="37470"/>
                  <a:pt x="113826" y="42735"/>
                  <a:pt x="110682" y="47458"/>
                </a:cubicBezTo>
                <a:lnTo>
                  <a:pt x="110682" y="47458"/>
                </a:lnTo>
                <a:cubicBezTo>
                  <a:pt x="108213" y="52180"/>
                  <a:pt x="104172" y="56903"/>
                  <a:pt x="98110" y="62167"/>
                </a:cubicBezTo>
                <a:lnTo>
                  <a:pt x="98110" y="62167"/>
                </a:lnTo>
                <a:cubicBezTo>
                  <a:pt x="92160" y="66890"/>
                  <a:pt x="82057" y="74400"/>
                  <a:pt x="67577" y="83535"/>
                </a:cubicBezTo>
                <a:lnTo>
                  <a:pt x="45463" y="97703"/>
                </a:lnTo>
                <a:lnTo>
                  <a:pt x="45463" y="99096"/>
                </a:lnTo>
                <a:lnTo>
                  <a:pt x="119887" y="99096"/>
                </a:lnTo>
                <a:lnTo>
                  <a:pt x="119887" y="119922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Google Shape;143;p13"/>
          <p:cNvSpPr txBox="1"/>
          <p:nvPr/>
        </p:nvSpPr>
        <p:spPr>
          <a:xfrm>
            <a:off x="860100" y="3210000"/>
            <a:ext cx="1530000" cy="11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Extract</a:t>
            </a:r>
            <a:endParaRPr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County Health Data</a:t>
            </a:r>
            <a:r>
              <a:rPr lang="en-US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13"/>
          <p:cNvSpPr txBox="1"/>
          <p:nvPr/>
        </p:nvSpPr>
        <p:spPr>
          <a:xfrm>
            <a:off x="120762" y="731732"/>
            <a:ext cx="89025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Methodology Steps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45" name="Google Shape;14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1050" y="2380150"/>
            <a:ext cx="461644" cy="5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3"/>
          <p:cNvSpPr txBox="1"/>
          <p:nvPr/>
        </p:nvSpPr>
        <p:spPr>
          <a:xfrm>
            <a:off x="2390100" y="4620913"/>
            <a:ext cx="2151300" cy="13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Import data into Jupyter Notebook 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7" name="Google Shape;14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1800" y="3674575"/>
            <a:ext cx="693600" cy="6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667681">
            <a:off x="5260175" y="2194775"/>
            <a:ext cx="573000" cy="57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3"/>
          <p:cNvSpPr txBox="1"/>
          <p:nvPr/>
        </p:nvSpPr>
        <p:spPr>
          <a:xfrm>
            <a:off x="4412175" y="3092100"/>
            <a:ext cx="21513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Build visualizations and analyze data 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p13"/>
          <p:cNvSpPr txBox="1"/>
          <p:nvPr/>
        </p:nvSpPr>
        <p:spPr>
          <a:xfrm>
            <a:off x="6251100" y="4332000"/>
            <a:ext cx="2151300" cy="9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Export output and share findings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1" name="Google Shape;151;p13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2" name="Google Shape;15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95925" y="3558617"/>
            <a:ext cx="461650" cy="576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4"/>
          <p:cNvSpPr/>
          <p:nvPr/>
        </p:nvSpPr>
        <p:spPr>
          <a:xfrm flipH="1">
            <a:off x="3711299" y="0"/>
            <a:ext cx="5432700" cy="6858000"/>
          </a:xfrm>
          <a:custGeom>
            <a:rect b="b" l="l" r="r" t="t"/>
            <a:pathLst>
              <a:path extrusionOk="0" h="120000" w="120000">
                <a:moveTo>
                  <a:pt x="0" y="120000"/>
                </a:moveTo>
                <a:lnTo>
                  <a:pt x="0" y="0"/>
                </a:lnTo>
                <a:lnTo>
                  <a:pt x="51643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0E6DE5">
                  <a:alpha val="90980"/>
                </a:srgbClr>
              </a:gs>
              <a:gs pos="5000">
                <a:srgbClr val="0E6DE5"/>
              </a:gs>
              <a:gs pos="27000">
                <a:srgbClr val="0E6DE5">
                  <a:alpha val="90980"/>
                </a:srgbClr>
              </a:gs>
              <a:gs pos="100000">
                <a:srgbClr val="93C47D"/>
              </a:gs>
            </a:gsLst>
            <a:lin ang="16200038" scaled="0"/>
          </a:gra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14"/>
          <p:cNvSpPr txBox="1"/>
          <p:nvPr/>
        </p:nvSpPr>
        <p:spPr>
          <a:xfrm>
            <a:off x="5631500" y="2714550"/>
            <a:ext cx="3213000" cy="17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Findings</a:t>
            </a:r>
            <a:endParaRPr b="1" sz="5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9" name="Google Shape;159;p14"/>
          <p:cNvSpPr/>
          <p:nvPr/>
        </p:nvSpPr>
        <p:spPr>
          <a:xfrm>
            <a:off x="7137450" y="1323100"/>
            <a:ext cx="1130400" cy="1124400"/>
          </a:xfrm>
          <a:custGeom>
            <a:rect b="b" l="l" r="r" t="t"/>
            <a:pathLst>
              <a:path extrusionOk="0" h="120000" w="120000">
                <a:moveTo>
                  <a:pt x="119951" y="60048"/>
                </a:moveTo>
                <a:lnTo>
                  <a:pt x="119951" y="60048"/>
                </a:lnTo>
                <a:cubicBezTo>
                  <a:pt x="119951" y="93257"/>
                  <a:pt x="93099" y="119951"/>
                  <a:pt x="60073" y="119951"/>
                </a:cubicBezTo>
                <a:lnTo>
                  <a:pt x="60073" y="119951"/>
                </a:lnTo>
                <a:cubicBezTo>
                  <a:pt x="26704" y="119951"/>
                  <a:pt x="0" y="93257"/>
                  <a:pt x="0" y="60048"/>
                </a:cubicBezTo>
                <a:lnTo>
                  <a:pt x="0" y="60048"/>
                </a:lnTo>
                <a:cubicBezTo>
                  <a:pt x="0" y="26693"/>
                  <a:pt x="26704" y="0"/>
                  <a:pt x="60073" y="0"/>
                </a:cubicBezTo>
                <a:lnTo>
                  <a:pt x="60073" y="0"/>
                </a:lnTo>
                <a:cubicBezTo>
                  <a:pt x="93099" y="0"/>
                  <a:pt x="119951" y="26693"/>
                  <a:pt x="119951" y="60048"/>
                </a:cubicBezTo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0" name="Google Shape;160;p14"/>
          <p:cNvSpPr txBox="1"/>
          <p:nvPr/>
        </p:nvSpPr>
        <p:spPr>
          <a:xfrm>
            <a:off x="6918446" y="1477900"/>
            <a:ext cx="957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endParaRPr b="1" sz="5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1" name="Google Shape;161;p14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8" name="Google Shape;1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811" y="1786163"/>
            <a:ext cx="6976374" cy="4650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5"/>
          <p:cNvSpPr txBox="1"/>
          <p:nvPr/>
        </p:nvSpPr>
        <p:spPr>
          <a:xfrm>
            <a:off x="539713" y="266775"/>
            <a:ext cx="8064600" cy="14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All Virginia Counties: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Total Number of Counties by % Diabetes</a:t>
            </a:r>
            <a:endParaRPr b="1" sz="36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6" name="Google Shape;1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650" y="2180825"/>
            <a:ext cx="8648700" cy="36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6"/>
          <p:cNvSpPr txBox="1"/>
          <p:nvPr/>
        </p:nvSpPr>
        <p:spPr>
          <a:xfrm>
            <a:off x="917625" y="313925"/>
            <a:ext cx="7413300" cy="18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Top Counties/Cities with the Lowest Rate of Diabetes</a:t>
            </a:r>
            <a:endParaRPr sz="48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7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4" name="Google Shape;1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173894" cy="67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2179" y="1662900"/>
            <a:ext cx="3684600" cy="368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2" name="Google Shape;1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13" y="2065925"/>
            <a:ext cx="8562975" cy="36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8"/>
          <p:cNvSpPr txBox="1"/>
          <p:nvPr/>
        </p:nvSpPr>
        <p:spPr>
          <a:xfrm>
            <a:off x="290525" y="110225"/>
            <a:ext cx="8562900" cy="19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Top Counties/Cities with the Highest</a:t>
            </a:r>
            <a:r>
              <a:rPr lang="en-US" sz="48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 Rate of Diabetes</a:t>
            </a:r>
            <a:endParaRPr sz="48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0" name="Google Shape;2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792550" cy="642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775" y="911275"/>
            <a:ext cx="4176000" cy="417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0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8" name="Google Shape;208;p20"/>
          <p:cNvSpPr txBox="1"/>
          <p:nvPr/>
        </p:nvSpPr>
        <p:spPr>
          <a:xfrm>
            <a:off x="562125" y="618350"/>
            <a:ext cx="8178900" cy="54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125" y="1704662"/>
            <a:ext cx="7301550" cy="4592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0"/>
          <p:cNvSpPr txBox="1"/>
          <p:nvPr/>
        </p:nvSpPr>
        <p:spPr>
          <a:xfrm>
            <a:off x="791375" y="282650"/>
            <a:ext cx="7454700" cy="14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All Virginia Counties: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% Household Income</a:t>
            </a:r>
            <a:endParaRPr b="1" sz="36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1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7" name="Google Shape;217;p21"/>
          <p:cNvPicPr preferRelativeResize="0"/>
          <p:nvPr/>
        </p:nvPicPr>
        <p:blipFill rotWithShape="1">
          <a:blip r:embed="rId3">
            <a:alphaModFix/>
          </a:blip>
          <a:srcRect b="0" l="22360" r="0" t="0"/>
          <a:stretch/>
        </p:blipFill>
        <p:spPr>
          <a:xfrm>
            <a:off x="1149800" y="1798175"/>
            <a:ext cx="6573100" cy="45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1"/>
          <p:cNvSpPr txBox="1"/>
          <p:nvPr/>
        </p:nvSpPr>
        <p:spPr>
          <a:xfrm>
            <a:off x="791375" y="282650"/>
            <a:ext cx="7454700" cy="14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All Virginia Counties: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% Obese</a:t>
            </a:r>
            <a:endParaRPr b="1" sz="36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5" name="Google Shape;225;p22"/>
          <p:cNvPicPr preferRelativeResize="0"/>
          <p:nvPr/>
        </p:nvPicPr>
        <p:blipFill rotWithShape="1">
          <a:blip r:embed="rId3">
            <a:alphaModFix/>
          </a:blip>
          <a:srcRect b="25663" l="18313" r="62101" t="36304"/>
          <a:stretch/>
        </p:blipFill>
        <p:spPr>
          <a:xfrm>
            <a:off x="44500" y="1904250"/>
            <a:ext cx="3643300" cy="397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7800" y="1790025"/>
            <a:ext cx="5110525" cy="486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2"/>
          <p:cNvSpPr txBox="1"/>
          <p:nvPr/>
        </p:nvSpPr>
        <p:spPr>
          <a:xfrm>
            <a:off x="844650" y="256025"/>
            <a:ext cx="7454700" cy="15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Lowest % Diabetic </a:t>
            </a: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Counties: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% Obesity</a:t>
            </a:r>
            <a:endParaRPr b="1" sz="36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 txBox="1"/>
          <p:nvPr/>
        </p:nvSpPr>
        <p:spPr>
          <a:xfrm>
            <a:off x="2541652" y="916557"/>
            <a:ext cx="40782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OVERVIEW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2506524" y="4202850"/>
            <a:ext cx="45555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Q&amp;A</a:t>
            </a:r>
            <a:endParaRPr b="1" sz="2000"/>
          </a:p>
        </p:txBody>
      </p:sp>
      <p:sp>
        <p:nvSpPr>
          <p:cNvPr id="58" name="Google Shape;58;p5"/>
          <p:cNvSpPr/>
          <p:nvPr/>
        </p:nvSpPr>
        <p:spPr>
          <a:xfrm>
            <a:off x="1833100" y="3450920"/>
            <a:ext cx="462900" cy="436800"/>
          </a:xfrm>
          <a:custGeom>
            <a:rect b="b" l="l" r="r" t="t"/>
            <a:pathLst>
              <a:path extrusionOk="0" h="120000" w="12000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5875" lIns="15875" spcFirstLastPara="1" rIns="15875" wrap="square" tIns="158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" name="Google Shape;59;p5"/>
          <p:cNvSpPr txBox="1"/>
          <p:nvPr/>
        </p:nvSpPr>
        <p:spPr>
          <a:xfrm>
            <a:off x="2506526" y="1951475"/>
            <a:ext cx="49818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Background</a:t>
            </a:r>
            <a:endParaRPr b="1" sz="2000"/>
          </a:p>
        </p:txBody>
      </p:sp>
      <p:sp>
        <p:nvSpPr>
          <p:cNvPr id="60" name="Google Shape;60;p5"/>
          <p:cNvSpPr/>
          <p:nvPr/>
        </p:nvSpPr>
        <p:spPr>
          <a:xfrm>
            <a:off x="1833100" y="1951487"/>
            <a:ext cx="462900" cy="436800"/>
          </a:xfrm>
          <a:custGeom>
            <a:rect b="b" l="l" r="r" t="t"/>
            <a:pathLst>
              <a:path extrusionOk="0" h="120000" w="12000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5875" lIns="15875" spcFirstLastPara="1" rIns="15875" wrap="square" tIns="158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" name="Google Shape;61;p5"/>
          <p:cNvSpPr/>
          <p:nvPr/>
        </p:nvSpPr>
        <p:spPr>
          <a:xfrm>
            <a:off x="1833100" y="2701203"/>
            <a:ext cx="462900" cy="436800"/>
          </a:xfrm>
          <a:custGeom>
            <a:rect b="b" l="l" r="r" t="t"/>
            <a:pathLst>
              <a:path extrusionOk="0" h="120000" w="12000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5875" lIns="15875" spcFirstLastPara="1" rIns="15875" wrap="square" tIns="158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" name="Google Shape;62;p5"/>
          <p:cNvSpPr/>
          <p:nvPr/>
        </p:nvSpPr>
        <p:spPr>
          <a:xfrm>
            <a:off x="1833100" y="4168645"/>
            <a:ext cx="462900" cy="436800"/>
          </a:xfrm>
          <a:custGeom>
            <a:rect b="b" l="l" r="r" t="t"/>
            <a:pathLst>
              <a:path extrusionOk="0" h="120000" w="12000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5875" lIns="15875" spcFirstLastPara="1" rIns="15875" wrap="square" tIns="158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" name="Google Shape;63;p5"/>
          <p:cNvSpPr txBox="1"/>
          <p:nvPr/>
        </p:nvSpPr>
        <p:spPr>
          <a:xfrm>
            <a:off x="2524637" y="3492921"/>
            <a:ext cx="42711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Findings</a:t>
            </a:r>
            <a:endParaRPr b="1" sz="2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" name="Google Shape;64;p5"/>
          <p:cNvSpPr txBox="1"/>
          <p:nvPr/>
        </p:nvSpPr>
        <p:spPr>
          <a:xfrm>
            <a:off x="2524637" y="2706796"/>
            <a:ext cx="42711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Methodology</a:t>
            </a:r>
            <a:endParaRPr b="1" sz="2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" name="Google Shape;65;p5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4" name="Google Shape;234;p23"/>
          <p:cNvPicPr preferRelativeResize="0"/>
          <p:nvPr/>
        </p:nvPicPr>
        <p:blipFill rotWithShape="1">
          <a:blip r:embed="rId3">
            <a:alphaModFix/>
          </a:blip>
          <a:srcRect b="33163" l="18611" r="63160" t="29877"/>
          <a:stretch/>
        </p:blipFill>
        <p:spPr>
          <a:xfrm>
            <a:off x="186425" y="1824350"/>
            <a:ext cx="3687024" cy="420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3450" y="1824353"/>
            <a:ext cx="5031775" cy="459422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3"/>
          <p:cNvSpPr txBox="1"/>
          <p:nvPr/>
        </p:nvSpPr>
        <p:spPr>
          <a:xfrm>
            <a:off x="679150" y="256025"/>
            <a:ext cx="7620300" cy="15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Highest</a:t>
            </a: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 % Diabetic Counties: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% Obesity</a:t>
            </a:r>
            <a:endParaRPr b="1" sz="36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3" name="Google Shape;243;p24"/>
          <p:cNvPicPr preferRelativeResize="0"/>
          <p:nvPr/>
        </p:nvPicPr>
        <p:blipFill rotWithShape="1">
          <a:blip r:embed="rId3">
            <a:alphaModFix/>
          </a:blip>
          <a:srcRect b="28606" l="18764" r="59089" t="34164"/>
          <a:stretch/>
        </p:blipFill>
        <p:spPr>
          <a:xfrm>
            <a:off x="53275" y="2216500"/>
            <a:ext cx="4034900" cy="3815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8175" y="1990125"/>
            <a:ext cx="5035425" cy="474807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4"/>
          <p:cNvSpPr txBox="1"/>
          <p:nvPr/>
        </p:nvSpPr>
        <p:spPr>
          <a:xfrm>
            <a:off x="844650" y="256025"/>
            <a:ext cx="7454700" cy="15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Lowest % Diabetic Counties: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% Food Insecure</a:t>
            </a:r>
            <a:endParaRPr b="1" sz="36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2" name="Google Shape;252;p25"/>
          <p:cNvPicPr preferRelativeResize="0"/>
          <p:nvPr/>
        </p:nvPicPr>
        <p:blipFill rotWithShape="1">
          <a:blip r:embed="rId3">
            <a:alphaModFix/>
          </a:blip>
          <a:srcRect b="24324" l="18764" r="60143" t="38713"/>
          <a:stretch/>
        </p:blipFill>
        <p:spPr>
          <a:xfrm>
            <a:off x="0" y="1890925"/>
            <a:ext cx="3675352" cy="3622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9675" y="1890925"/>
            <a:ext cx="5179375" cy="470085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5"/>
          <p:cNvSpPr txBox="1"/>
          <p:nvPr/>
        </p:nvSpPr>
        <p:spPr>
          <a:xfrm>
            <a:off x="679150" y="256025"/>
            <a:ext cx="7620300" cy="15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Highest % Diabetic Counties: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% Food Insecure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1" name="Google Shape;2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900" y="148638"/>
            <a:ext cx="6710047" cy="32165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500" y="3569405"/>
            <a:ext cx="7019525" cy="31399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7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9" name="Google Shape;2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0563" y="0"/>
            <a:ext cx="6302882" cy="3175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525" y="3436650"/>
            <a:ext cx="7285150" cy="325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8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7" name="Google Shape;277;p28"/>
          <p:cNvSpPr txBox="1"/>
          <p:nvPr/>
        </p:nvSpPr>
        <p:spPr>
          <a:xfrm>
            <a:off x="266325" y="282650"/>
            <a:ext cx="8575800" cy="14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Future Analyses and Next Steps</a:t>
            </a:r>
            <a:endParaRPr b="1" sz="36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8" name="Google Shape;278;p28"/>
          <p:cNvSpPr txBox="1"/>
          <p:nvPr/>
        </p:nvSpPr>
        <p:spPr>
          <a:xfrm>
            <a:off x="266325" y="1166025"/>
            <a:ext cx="8469000" cy="54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Locate community </a:t>
            </a:r>
            <a:r>
              <a:rPr lang="en-US" sz="2400"/>
              <a:t>resources</a:t>
            </a:r>
            <a:r>
              <a:rPr lang="en-US" sz="2400"/>
              <a:t> and programs like the YMCA and plot on maps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Pull CDC data on Deaths related to diabetes and heart health</a:t>
            </a:r>
            <a:endParaRPr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29"/>
          <p:cNvPicPr preferRelativeResize="0"/>
          <p:nvPr/>
        </p:nvPicPr>
        <p:blipFill rotWithShape="1">
          <a:blip r:embed="rId3">
            <a:alphaModFix/>
          </a:blip>
          <a:srcRect b="0" l="12502" r="12495" t="0"/>
          <a:stretch/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rgbClr val="0E6DE5">
                  <a:alpha val="50588"/>
                </a:srgbClr>
              </a:gs>
              <a:gs pos="0">
                <a:srgbClr val="0E6DE5">
                  <a:alpha val="93333"/>
                </a:srgbClr>
              </a:gs>
              <a:gs pos="27000">
                <a:srgbClr val="0E6DE5">
                  <a:alpha val="83529"/>
                </a:srgbClr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4000"/>
              </a:srgbClr>
            </a:outerShdw>
          </a:effectLst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6367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5" name="Google Shape;285;p29"/>
          <p:cNvSpPr txBox="1"/>
          <p:nvPr/>
        </p:nvSpPr>
        <p:spPr>
          <a:xfrm>
            <a:off x="929700" y="3452575"/>
            <a:ext cx="7284600" cy="12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rPr>
              <a:t>Questions?</a:t>
            </a:r>
            <a:endParaRPr b="1" sz="4500">
              <a:solidFill>
                <a:schemeClr val="l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6" name="Google Shape;286;p29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"/>
          <p:cNvSpPr/>
          <p:nvPr/>
        </p:nvSpPr>
        <p:spPr>
          <a:xfrm flipH="1">
            <a:off x="3711299" y="0"/>
            <a:ext cx="5432700" cy="6858000"/>
          </a:xfrm>
          <a:custGeom>
            <a:rect b="b" l="l" r="r" t="t"/>
            <a:pathLst>
              <a:path extrusionOk="0" h="120000" w="120000">
                <a:moveTo>
                  <a:pt x="0" y="120000"/>
                </a:moveTo>
                <a:lnTo>
                  <a:pt x="0" y="0"/>
                </a:lnTo>
                <a:lnTo>
                  <a:pt x="51643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0E6DE5">
                  <a:alpha val="90980"/>
                </a:srgbClr>
              </a:gs>
              <a:gs pos="5000">
                <a:srgbClr val="0E6DE5"/>
              </a:gs>
              <a:gs pos="27000">
                <a:srgbClr val="0E6DE5">
                  <a:alpha val="90980"/>
                </a:srgbClr>
              </a:gs>
              <a:gs pos="100000">
                <a:srgbClr val="93C47D"/>
              </a:gs>
            </a:gsLst>
            <a:lin ang="16200038" scaled="0"/>
          </a:gra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" name="Google Shape;71;p6"/>
          <p:cNvSpPr txBox="1"/>
          <p:nvPr/>
        </p:nvSpPr>
        <p:spPr>
          <a:xfrm>
            <a:off x="6056175" y="2695675"/>
            <a:ext cx="2924400" cy="17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Diabetes in Virginia</a:t>
            </a:r>
            <a:endParaRPr b="1"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7137450" y="1323100"/>
            <a:ext cx="1130400" cy="1124400"/>
          </a:xfrm>
          <a:custGeom>
            <a:rect b="b" l="l" r="r" t="t"/>
            <a:pathLst>
              <a:path extrusionOk="0" h="120000" w="120000">
                <a:moveTo>
                  <a:pt x="119951" y="60048"/>
                </a:moveTo>
                <a:lnTo>
                  <a:pt x="119951" y="60048"/>
                </a:lnTo>
                <a:cubicBezTo>
                  <a:pt x="119951" y="93257"/>
                  <a:pt x="93099" y="119951"/>
                  <a:pt x="60073" y="119951"/>
                </a:cubicBezTo>
                <a:lnTo>
                  <a:pt x="60073" y="119951"/>
                </a:lnTo>
                <a:cubicBezTo>
                  <a:pt x="26704" y="119951"/>
                  <a:pt x="0" y="93257"/>
                  <a:pt x="0" y="60048"/>
                </a:cubicBezTo>
                <a:lnTo>
                  <a:pt x="0" y="60048"/>
                </a:lnTo>
                <a:cubicBezTo>
                  <a:pt x="0" y="26693"/>
                  <a:pt x="26704" y="0"/>
                  <a:pt x="60073" y="0"/>
                </a:cubicBezTo>
                <a:lnTo>
                  <a:pt x="60073" y="0"/>
                </a:lnTo>
                <a:cubicBezTo>
                  <a:pt x="93099" y="0"/>
                  <a:pt x="119951" y="26693"/>
                  <a:pt x="119951" y="60048"/>
                </a:cubicBezTo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Google Shape;73;p6"/>
          <p:cNvSpPr txBox="1"/>
          <p:nvPr/>
        </p:nvSpPr>
        <p:spPr>
          <a:xfrm>
            <a:off x="6918446" y="1477900"/>
            <a:ext cx="957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b="1" sz="5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4" name="Google Shape;74;p6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5" name="Google Shape;7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25" y="365374"/>
            <a:ext cx="5432700" cy="543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176" y="3455551"/>
            <a:ext cx="3614675" cy="287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3" name="Google Shape;83;p7"/>
          <p:cNvSpPr txBox="1"/>
          <p:nvPr/>
        </p:nvSpPr>
        <p:spPr>
          <a:xfrm>
            <a:off x="784500" y="603625"/>
            <a:ext cx="75750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Background</a:t>
            </a:r>
            <a:endParaRPr b="1" i="0" sz="48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" name="Google Shape;84;p7"/>
          <p:cNvSpPr txBox="1"/>
          <p:nvPr/>
        </p:nvSpPr>
        <p:spPr>
          <a:xfrm>
            <a:off x="462225" y="2190050"/>
            <a:ext cx="8225700" cy="30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Open Sans"/>
              <a:buChar char="●"/>
            </a:pPr>
            <a:r>
              <a:rPr i="0" lang="en-US" sz="1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In 2015, more than 5 million Virginians were estimated to have at least one chronic condition. Over 2 million had two or more chronic conditions.</a:t>
            </a:r>
            <a:endParaRPr i="0" sz="1700" u="none" cap="none" strike="noStrike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-US" sz="17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b="1" sz="17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Open Sans"/>
              <a:buChar char="●"/>
            </a:pPr>
            <a:r>
              <a:rPr lang="en-US" sz="17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Chronic diseases are the leading cause of death in Virginia, </a:t>
            </a:r>
            <a:r>
              <a:rPr lang="en-US" sz="1700">
                <a:solidFill>
                  <a:srgbClr val="3C4043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50% of which are estimated to be avoidable</a:t>
            </a:r>
            <a:r>
              <a:rPr lang="en-US" sz="17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7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Open Sans"/>
              <a:buChar char="●"/>
            </a:pPr>
            <a:r>
              <a:rPr i="0" lang="en-US" sz="1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The state cost of chronic conditions is expected to</a:t>
            </a:r>
            <a:r>
              <a:rPr i="0" lang="en-US" sz="1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i="0" lang="en-US" sz="1700" u="none" cap="none" strike="noStrik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exceed $1 trillion between 2016-2030.</a:t>
            </a:r>
            <a:endParaRPr sz="17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Source: Virginia Department of Health. (n.d.). </a:t>
            </a:r>
            <a:r>
              <a:rPr b="0" i="1" lang="en-US" sz="1000" u="none" cap="none" strike="noStrike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Chronic Diseases in Virginia</a:t>
            </a:r>
            <a:r>
              <a:rPr b="0" i="0" lang="en-US" sz="1000" u="none" cap="none" strike="noStrike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. Retrieved from </a:t>
            </a:r>
            <a:r>
              <a:rPr b="0" i="0" lang="en-US" sz="1000" u="sng" cap="none" strike="noStrike">
                <a:solidFill>
                  <a:srgbClr val="3D85C6"/>
                </a:solidFill>
                <a:latin typeface="Oswald"/>
                <a:ea typeface="Oswald"/>
                <a:cs typeface="Oswald"/>
                <a:sym typeface="Oswald"/>
                <a:hlinkClick r:id="rId3"/>
              </a:rPr>
              <a:t>http://www.vdh.virginia.gov/content/uploads/sites/65/2017/05/chronic-disease_10206544_1e301354434e35fe46d3afe1be1302da945417c1.pdf</a:t>
            </a:r>
            <a:r>
              <a:rPr b="0" i="0" lang="en-US" sz="1000" u="none" cap="none" strike="noStrike">
                <a:solidFill>
                  <a:srgbClr val="3D85C6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0" i="0" sz="1400" u="none" cap="none" strike="noStrike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"/>
          <p:cNvSpPr txBox="1"/>
          <p:nvPr/>
        </p:nvSpPr>
        <p:spPr>
          <a:xfrm>
            <a:off x="120750" y="1136297"/>
            <a:ext cx="89025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Why Focus on</a:t>
            </a: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 Diabetes? 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1" name="Google Shape;9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4963" y="2529051"/>
            <a:ext cx="5994075" cy="33018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8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374" y="1478400"/>
            <a:ext cx="7129249" cy="49534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9"/>
          <p:cNvSpPr txBox="1"/>
          <p:nvPr/>
        </p:nvSpPr>
        <p:spPr>
          <a:xfrm>
            <a:off x="120762" y="731732"/>
            <a:ext cx="89025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Diabetes Prevalence in </a:t>
            </a: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Virginia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0" name="Google Shape;100;p9"/>
          <p:cNvSpPr txBox="1"/>
          <p:nvPr/>
        </p:nvSpPr>
        <p:spPr>
          <a:xfrm>
            <a:off x="2009300" y="5769200"/>
            <a:ext cx="5283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Min</a:t>
            </a:r>
            <a:endParaRPr/>
          </a:p>
        </p:txBody>
      </p:sp>
      <p:sp>
        <p:nvSpPr>
          <p:cNvPr id="101" name="Google Shape;101;p9"/>
          <p:cNvSpPr txBox="1"/>
          <p:nvPr/>
        </p:nvSpPr>
        <p:spPr>
          <a:xfrm>
            <a:off x="5567150" y="5769200"/>
            <a:ext cx="5283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Max</a:t>
            </a:r>
            <a:endParaRPr/>
          </a:p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0"/>
          <p:cNvSpPr txBox="1"/>
          <p:nvPr/>
        </p:nvSpPr>
        <p:spPr>
          <a:xfrm>
            <a:off x="536100" y="873325"/>
            <a:ext cx="82032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Key Questions for Virginia:</a:t>
            </a: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9" name="Google Shape;109;p10"/>
          <p:cNvSpPr txBox="1"/>
          <p:nvPr/>
        </p:nvSpPr>
        <p:spPr>
          <a:xfrm>
            <a:off x="1102550" y="2075325"/>
            <a:ext cx="7394100" cy="4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What are the characteristics of counties/cities with a high prevalence rate for diabetes?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What geographic areas have a disproportionate rate of diabetes?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Can identified patients be connected to resources to better coordinate their care?</a:t>
            </a:r>
            <a:endParaRPr sz="2000"/>
          </a:p>
        </p:txBody>
      </p:sp>
      <p:sp>
        <p:nvSpPr>
          <p:cNvPr id="110" name="Google Shape;110;p10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 flipH="1">
            <a:off x="3711299" y="0"/>
            <a:ext cx="5432700" cy="6858000"/>
          </a:xfrm>
          <a:custGeom>
            <a:rect b="b" l="l" r="r" t="t"/>
            <a:pathLst>
              <a:path extrusionOk="0" h="120000" w="120000">
                <a:moveTo>
                  <a:pt x="0" y="120000"/>
                </a:moveTo>
                <a:lnTo>
                  <a:pt x="0" y="0"/>
                </a:lnTo>
                <a:lnTo>
                  <a:pt x="51643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0E6DE5">
                  <a:alpha val="90980"/>
                </a:srgbClr>
              </a:gs>
              <a:gs pos="5000">
                <a:srgbClr val="0E6DE5"/>
              </a:gs>
              <a:gs pos="27000">
                <a:srgbClr val="0E6DE5">
                  <a:alpha val="90980"/>
                </a:srgbClr>
              </a:gs>
              <a:gs pos="100000">
                <a:srgbClr val="93C47D"/>
              </a:gs>
            </a:gsLst>
            <a:lin ang="16200038" scaled="0"/>
          </a:gra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1"/>
          <p:cNvSpPr txBox="1"/>
          <p:nvPr/>
        </p:nvSpPr>
        <p:spPr>
          <a:xfrm>
            <a:off x="5318100" y="2695675"/>
            <a:ext cx="3662400" cy="17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Methodology</a:t>
            </a:r>
            <a:endParaRPr b="1" sz="5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7" name="Google Shape;117;p11"/>
          <p:cNvSpPr/>
          <p:nvPr/>
        </p:nvSpPr>
        <p:spPr>
          <a:xfrm>
            <a:off x="7137450" y="1323100"/>
            <a:ext cx="1130400" cy="1124400"/>
          </a:xfrm>
          <a:custGeom>
            <a:rect b="b" l="l" r="r" t="t"/>
            <a:pathLst>
              <a:path extrusionOk="0" h="120000" w="120000">
                <a:moveTo>
                  <a:pt x="119951" y="60048"/>
                </a:moveTo>
                <a:lnTo>
                  <a:pt x="119951" y="60048"/>
                </a:lnTo>
                <a:cubicBezTo>
                  <a:pt x="119951" y="93257"/>
                  <a:pt x="93099" y="119951"/>
                  <a:pt x="60073" y="119951"/>
                </a:cubicBezTo>
                <a:lnTo>
                  <a:pt x="60073" y="119951"/>
                </a:lnTo>
                <a:cubicBezTo>
                  <a:pt x="26704" y="119951"/>
                  <a:pt x="0" y="93257"/>
                  <a:pt x="0" y="60048"/>
                </a:cubicBezTo>
                <a:lnTo>
                  <a:pt x="0" y="60048"/>
                </a:lnTo>
                <a:cubicBezTo>
                  <a:pt x="0" y="26693"/>
                  <a:pt x="26704" y="0"/>
                  <a:pt x="60073" y="0"/>
                </a:cubicBezTo>
                <a:lnTo>
                  <a:pt x="60073" y="0"/>
                </a:lnTo>
                <a:cubicBezTo>
                  <a:pt x="93099" y="0"/>
                  <a:pt x="119951" y="26693"/>
                  <a:pt x="119951" y="60048"/>
                </a:cubicBezTo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19050" lIns="38100" spcFirstLastPara="1" rIns="3810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" name="Google Shape;118;p11"/>
          <p:cNvSpPr txBox="1"/>
          <p:nvPr/>
        </p:nvSpPr>
        <p:spPr>
          <a:xfrm>
            <a:off x="6918446" y="1477900"/>
            <a:ext cx="957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endParaRPr b="1" sz="5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9" name="Google Shape;119;p11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2"/>
          <p:cNvSpPr txBox="1"/>
          <p:nvPr/>
        </p:nvSpPr>
        <p:spPr>
          <a:xfrm>
            <a:off x="844650" y="762050"/>
            <a:ext cx="74547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38100" spcFirstLastPara="1" rIns="3810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Data Source</a:t>
            </a:r>
            <a:endParaRPr b="1" sz="4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" name="Google Shape;126;p12"/>
          <p:cNvSpPr txBox="1"/>
          <p:nvPr/>
        </p:nvSpPr>
        <p:spPr>
          <a:xfrm>
            <a:off x="973050" y="1739775"/>
            <a:ext cx="7197900" cy="41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Robert Wood Johnson Foundation County Health Rankings</a:t>
            </a:r>
            <a:br>
              <a:rPr lang="en-US" sz="2500"/>
            </a:b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/>
              <a:t>Measures: 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/>
              <a:t>Timeframe: 2019</a:t>
            </a:r>
            <a:endParaRPr sz="2500"/>
          </a:p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Theme">
  <a:themeElements>
    <a:clrScheme name="Custom 7">
      <a:dk1>
        <a:srgbClr val="B4B4B4"/>
      </a:dk1>
      <a:lt1>
        <a:srgbClr val="FFFFFF"/>
      </a:lt1>
      <a:dk2>
        <a:srgbClr val="494949"/>
      </a:dk2>
      <a:lt2>
        <a:srgbClr val="FFFFFF"/>
      </a:lt2>
      <a:accent1>
        <a:srgbClr val="0E6DE5"/>
      </a:accent1>
      <a:accent2>
        <a:srgbClr val="14A5FF"/>
      </a:accent2>
      <a:accent3>
        <a:srgbClr val="FFC625"/>
      </a:accent3>
      <a:accent4>
        <a:srgbClr val="2ADEC8"/>
      </a:accent4>
      <a:accent5>
        <a:srgbClr val="5C6F7A"/>
      </a:accent5>
      <a:accent6>
        <a:srgbClr val="E7E8EA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